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  <p:embeddedFont>
      <p:font typeface="Alfa Slab One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roximaNova-bold.fntdata"/><Relationship Id="rId12" Type="http://schemas.openxmlformats.org/officeDocument/2006/relationships/slide" Target="slides/slide8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11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10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AlfaSlabOne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Relationship Id="rId4" Type="http://schemas.openxmlformats.org/officeDocument/2006/relationships/image" Target="../media/image30.png"/><Relationship Id="rId5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ymol.org/2/" TargetMode="External"/><Relationship Id="rId4" Type="http://schemas.openxmlformats.org/officeDocument/2006/relationships/hyperlink" Target="https://pymol.org/edu/?q=educational" TargetMode="External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pymolwiki.org/index.php/MovieSchoo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pymolwiki.org/index.php/Main_Pag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0" Type="http://schemas.openxmlformats.org/officeDocument/2006/relationships/image" Target="../media/image16.png"/><Relationship Id="rId9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PyMOL 2.0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23/11/2017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Adva Yeheskel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Bioinformatics Unit, Life Science Faculty, TAU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12" y="99625"/>
            <a:ext cx="8880375" cy="93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 (C)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6396600" cy="19659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/>
              <a:t>By ss : secondary structure (helix, beta and loop is different colors)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By rep: representation (after showing different representations you can color each in a different color, i.e. cartoons in blue, sticks in yellow…)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Spectrum: rainbow by sequence. 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Spectrum: b-factors (applies only for x-ray structures)</a:t>
            </a:r>
          </a:p>
        </p:txBody>
      </p:sp>
      <p:pic>
        <p:nvPicPr>
          <p:cNvPr descr="gui_color.pn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8213" y="445013"/>
            <a:ext cx="2124075" cy="456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9" y="3182461"/>
            <a:ext cx="1900000" cy="1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3075" y="3006036"/>
            <a:ext cx="2238900" cy="18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652575" y="4803925"/>
            <a:ext cx="189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c</a:t>
            </a:r>
            <a:r>
              <a:rPr b="1" lang="en"/>
              <a:t>artoon putty</a:t>
            </a:r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Show sequence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Click on S at the bottom (movie control)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Display -&gt; sequence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Display-&gt; sequence mode</a:t>
            </a:r>
          </a:p>
        </p:txBody>
      </p:sp>
      <p:pic>
        <p:nvPicPr>
          <p:cNvPr descr="gui_color.png"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68625"/>
          <a:stretch/>
        </p:blipFill>
        <p:spPr>
          <a:xfrm>
            <a:off x="6708225" y="1296041"/>
            <a:ext cx="2124075" cy="143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Shape 166"/>
          <p:cNvCxnSpPr/>
          <p:nvPr/>
        </p:nvCxnSpPr>
        <p:spPr>
          <a:xfrm>
            <a:off x="4912800" y="1418200"/>
            <a:ext cx="3230100" cy="1207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63" y="2246600"/>
            <a:ext cx="3267075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Align two structures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Choose one of the molecules: Actions-&gt; Align -&gt; To molecule (the other one)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Command: </a:t>
            </a:r>
            <a:r>
              <a:rPr b="1" lang="en"/>
              <a:t>align pdb1, pdb2, objectname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Saving the aligned sequences in clustalw format: </a:t>
            </a:r>
            <a:r>
              <a:rPr b="1" lang="en"/>
              <a:t>save file.aln, objectname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or File -&gt; save alignment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29477"/>
            <a:ext cx="3711064" cy="17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825" y="3129475"/>
            <a:ext cx="4119851" cy="172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Selections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311700" y="1152475"/>
            <a:ext cx="4831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Command line: select name, (selection)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From sequence viewer: highlight the wanted sequence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Picking a residue / molecule / atom: click an atom. Use the representations to show atoms. Toggle selecting options in the movie control.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ymol111.png"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900" y="1170125"/>
            <a:ext cx="3695700" cy="333169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Command line selections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able1.png"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1001" y="1017725"/>
            <a:ext cx="6007542" cy="39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Expand selection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odify.png" id="200" name="Shape 200"/>
          <p:cNvPicPr preferRelativeResize="0"/>
          <p:nvPr/>
        </p:nvPicPr>
        <p:blipFill rotWithShape="1">
          <a:blip r:embed="rId3">
            <a:alphaModFix/>
          </a:blip>
          <a:srcRect b="0" l="52405" r="0" t="0"/>
          <a:stretch/>
        </p:blipFill>
        <p:spPr>
          <a:xfrm>
            <a:off x="488575" y="1255650"/>
            <a:ext cx="2814499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dify_zoom.png"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677" y="1255650"/>
            <a:ext cx="4076249" cy="2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What is the difference between a selection and an object?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25" y="2066528"/>
            <a:ext cx="6710976" cy="24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3822650" y="1572200"/>
            <a:ext cx="21459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Selection named “helix3”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822550" y="4617000"/>
            <a:ext cx="21459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Object named “obj01”</a:t>
            </a:r>
          </a:p>
        </p:txBody>
      </p:sp>
      <p:cxnSp>
        <p:nvCxnSpPr>
          <p:cNvPr id="212" name="Shape 212"/>
          <p:cNvCxnSpPr/>
          <p:nvPr/>
        </p:nvCxnSpPr>
        <p:spPr>
          <a:xfrm flipH="1" rot="10800000">
            <a:off x="4140400" y="2432875"/>
            <a:ext cx="1999200" cy="2347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3" name="Shape 213"/>
          <p:cNvCxnSpPr/>
          <p:nvPr/>
        </p:nvCxnSpPr>
        <p:spPr>
          <a:xfrm rot="10800000">
            <a:off x="1365975" y="2404550"/>
            <a:ext cx="2205300" cy="23121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4" name="Shape 214"/>
          <p:cNvCxnSpPr/>
          <p:nvPr/>
        </p:nvCxnSpPr>
        <p:spPr>
          <a:xfrm>
            <a:off x="5043900" y="1942150"/>
            <a:ext cx="1088400" cy="3984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5" name="Shape 215"/>
          <p:cNvCxnSpPr/>
          <p:nvPr/>
        </p:nvCxnSpPr>
        <p:spPr>
          <a:xfrm flipH="1">
            <a:off x="3564150" y="1949275"/>
            <a:ext cx="1045800" cy="184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16" name="Shape 2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Working with objects</a:t>
            </a:r>
          </a:p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311700" y="1152475"/>
            <a:ext cx="44478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The selected helix is presented as yellow cartoons. 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The object is shown as white sticks (cartoon is hidden).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747" y="1152475"/>
            <a:ext cx="3681541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Surfaces of multiple chains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650" y="1480600"/>
            <a:ext cx="1954800" cy="518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Surface of all chains together 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50" y="2222874"/>
            <a:ext cx="2795933" cy="203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7325" y="2222875"/>
            <a:ext cx="2808950" cy="2033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8927" y="2222875"/>
            <a:ext cx="2884878" cy="20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3619750" y="1422550"/>
            <a:ext cx="1904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surface of one </a:t>
            </a:r>
            <a:r>
              <a:rPr lang="en" sz="18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selected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chain 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6400813" y="1169325"/>
            <a:ext cx="23811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surface of a selected chain copied to a new </a:t>
            </a:r>
            <a:r>
              <a:rPr lang="en" sz="1800" u="sng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object</a:t>
            </a: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Transparency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832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Settings-&gt;transparency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Example: show a protein by surface and its ligand by sticks. Then set transparency of the surface to 50%, add cartoon representation to the protein and modify ligand selection to include residues 4 angstroms around it. 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375" y="2480146"/>
            <a:ext cx="2504550" cy="25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075" y="2479204"/>
            <a:ext cx="2504550" cy="258172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Downloading PyMOL 2.0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Download from here: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https://pymol.org/2/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Open the downloaded file and install it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Get  the academic </a:t>
            </a:r>
            <a:r>
              <a:rPr lang="en"/>
              <a:t>licence</a:t>
            </a:r>
            <a:r>
              <a:rPr lang="en"/>
              <a:t> here: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https://pymol.org/edu/?q=educational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Enter the link in the received email and download the licence file</a:t>
            </a:r>
          </a:p>
          <a:p>
            <a:pPr indent="-342900" lvl="0" marL="457200">
              <a:spcBef>
                <a:spcPts val="0"/>
              </a:spcBef>
              <a:buSzPct val="100000"/>
              <a:buAutoNum type="arabicPeriod"/>
            </a:pPr>
            <a:r>
              <a:rPr lang="en"/>
              <a:t>Browse the licence file from Pymol (after installing)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4000" y="638275"/>
            <a:ext cx="589355" cy="26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</a:t>
            </a:r>
            <a:r>
              <a:rPr lang="en"/>
              <a:t>easurements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311700" y="1152475"/>
            <a:ext cx="38817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First, present the wanted residues as sticks or wires.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Wizard -&gt; </a:t>
            </a:r>
            <a:r>
              <a:rPr lang="en"/>
              <a:t>Measurements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Click on two atoms.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Change measurements mode: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614" y="1017725"/>
            <a:ext cx="4296686" cy="390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575" y="3445900"/>
            <a:ext cx="3541725" cy="14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Point Mutations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Preent the wanted amino acid in sticks or wires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Wizards-&gt; Mutagenesis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Pick a residue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Change “no mutation” to the wanted amino acid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Apply</a:t>
            </a:r>
          </a:p>
          <a:p>
            <a:pPr indent="-342900" lvl="0" marL="457200">
              <a:spcBef>
                <a:spcPts val="0"/>
              </a:spcBef>
              <a:buSzPct val="100000"/>
              <a:buAutoNum type="arabicPeriod"/>
            </a:pPr>
            <a:r>
              <a:rPr lang="en"/>
              <a:t>File-&gt;export molecule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1375" y="2501675"/>
            <a:ext cx="4235425" cy="24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Plugins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5202" y="881750"/>
            <a:ext cx="4367101" cy="36871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Electrostatic Potential</a:t>
            </a:r>
          </a:p>
        </p:txBody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Plugins -&gt; APBS electrostatics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See </a:t>
            </a:r>
            <a:r>
              <a:rPr lang="en"/>
              <a:t>differences</a:t>
            </a:r>
            <a:r>
              <a:rPr lang="en"/>
              <a:t> between calculating for all chains vs. single selected chain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800" y="2213925"/>
            <a:ext cx="2921800" cy="26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Making Movies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Fetch 1hpv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Action-&gt;Preset-&gt;Technical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(on the object in the viewer gui)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Scene-&gt;Store-&gt;F1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Type </a:t>
            </a:r>
            <a:r>
              <a:rPr i="1" lang="en" sz="1100">
                <a:latin typeface="Arial"/>
                <a:ea typeface="Arial"/>
                <a:cs typeface="Arial"/>
                <a:sym typeface="Arial"/>
              </a:rPr>
              <a:t>zoom i. 200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 to zoom on the ligand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Scene-&gt;Store-&gt;F2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" sz="1100">
                <a:latin typeface="Arial"/>
                <a:ea typeface="Arial"/>
                <a:cs typeface="Arial"/>
                <a:sym typeface="Arial"/>
              </a:rPr>
              <a:t>Movie-&gt;Program-&gt;Scene Loop-&gt;Y-Rock-&gt;4 Seconds Each</a:t>
            </a:r>
          </a:p>
          <a:p>
            <a:pPr lvl="0">
              <a:spcBef>
                <a:spcPts val="0"/>
              </a:spcBef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Done! Press </a:t>
            </a:r>
            <a:r>
              <a:rPr b="1" lang="en" sz="1100">
                <a:latin typeface="Arial"/>
                <a:ea typeface="Arial"/>
                <a:cs typeface="Arial"/>
                <a:sym typeface="Arial"/>
              </a:rPr>
              <a:t>play</a:t>
            </a:r>
            <a:r>
              <a:rPr lang="en" sz="11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latin typeface="Arial"/>
                <a:ea typeface="Arial"/>
                <a:cs typeface="Arial"/>
                <a:sym typeface="Arial"/>
              </a:rPr>
              <a:t>More examples: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https://pymolwiki.org/index.php/MovieSchool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NMR structures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Example: </a:t>
            </a:r>
            <a:r>
              <a:rPr b="1" lang="en"/>
              <a:t>fetch 1nmr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Move between states using the movie control.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Command: </a:t>
            </a:r>
            <a:r>
              <a:rPr b="1" lang="en"/>
              <a:t>split_states 1nmr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650" y="1311750"/>
            <a:ext cx="2152650" cy="146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Shape 293"/>
          <p:cNvCxnSpPr/>
          <p:nvPr/>
        </p:nvCxnSpPr>
        <p:spPr>
          <a:xfrm>
            <a:off x="5021400" y="1884925"/>
            <a:ext cx="1610100" cy="732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294" name="Shape 2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25" y="2658625"/>
            <a:ext cx="3982750" cy="214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Reconstructing the crystal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152475"/>
            <a:ext cx="8520600" cy="968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 only for x-ray structures, with known symmetry in the PDB file.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Actions -&gt;generate -&gt; symmetry mates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571" y="2341600"/>
            <a:ext cx="1322225" cy="276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Shape 303"/>
          <p:cNvCxnSpPr/>
          <p:nvPr/>
        </p:nvCxnSpPr>
        <p:spPr>
          <a:xfrm>
            <a:off x="4621675" y="3725300"/>
            <a:ext cx="12351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4651" y="2259625"/>
            <a:ext cx="3024325" cy="27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488550" y="2341600"/>
            <a:ext cx="24156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For example: PDB 2A79 appears as one chain (A). we can generate the tetramer using the crystal symmetry</a:t>
            </a:r>
          </a:p>
        </p:txBody>
      </p:sp>
      <p:sp>
        <p:nvSpPr>
          <p:cNvPr id="306" name="Shape 3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PyMOL sessions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File -&gt; Save Session (pse file)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Saves all representations, objects etc.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Useful before creating images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Saving Images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108575" y="1152475"/>
            <a:ext cx="2890800" cy="157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</a:t>
            </a:r>
            <a:r>
              <a:rPr lang="en"/>
              <a:t>better</a:t>
            </a:r>
            <a:r>
              <a:rPr lang="en"/>
              <a:t> quality: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Change to higher DPI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Choose Ray(slow)</a:t>
            </a:r>
          </a:p>
        </p:txBody>
      </p:sp>
      <p:pic>
        <p:nvPicPr>
          <p:cNvPr descr="images.png"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274" y="1152475"/>
            <a:ext cx="5610025" cy="15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5825" y="3539575"/>
            <a:ext cx="2266475" cy="1169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Shape 322"/>
          <p:cNvCxnSpPr/>
          <p:nvPr/>
        </p:nvCxnSpPr>
        <p:spPr>
          <a:xfrm>
            <a:off x="7718800" y="2923900"/>
            <a:ext cx="0" cy="512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3" name="Shape 3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help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https://pymolwiki.org/index.php/Main_Page</a:t>
            </a:r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More commands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Python scripts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Plugins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Tutorials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Mouse operations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Default: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Left click- rotating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Right click- zooming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Middle click- translating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Middle</a:t>
            </a:r>
            <a:r>
              <a:rPr lang="en"/>
              <a:t> scroll- clipping </a:t>
            </a:r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450" y="1152475"/>
            <a:ext cx="3470144" cy="231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600" y="1152475"/>
            <a:ext cx="17907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Menus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External control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Graphical menu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b="1" lang="en"/>
              <a:t>Text commands</a:t>
            </a:r>
          </a:p>
          <a:p>
            <a:pPr indent="-342900" lvl="0" marL="457200" rtl="0">
              <a:spcBef>
                <a:spcPts val="0"/>
              </a:spcBef>
              <a:buSzPct val="100000"/>
            </a:pPr>
            <a:r>
              <a:rPr lang="en"/>
              <a:t>Movie control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ui_pymol2.png"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055" y="596325"/>
            <a:ext cx="4695771" cy="4125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Shape 83"/>
          <p:cNvCxnSpPr/>
          <p:nvPr/>
        </p:nvCxnSpPr>
        <p:spPr>
          <a:xfrm>
            <a:off x="2634550" y="1315375"/>
            <a:ext cx="4829700" cy="486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4" name="Shape 84"/>
          <p:cNvCxnSpPr/>
          <p:nvPr/>
        </p:nvCxnSpPr>
        <p:spPr>
          <a:xfrm>
            <a:off x="2514250" y="1733163"/>
            <a:ext cx="4868400" cy="580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5" name="Shape 85"/>
          <p:cNvCxnSpPr/>
          <p:nvPr/>
        </p:nvCxnSpPr>
        <p:spPr>
          <a:xfrm>
            <a:off x="2572925" y="2040875"/>
            <a:ext cx="1254300" cy="153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6" name="Shape 86"/>
          <p:cNvCxnSpPr/>
          <p:nvPr/>
        </p:nvCxnSpPr>
        <p:spPr>
          <a:xfrm>
            <a:off x="2514250" y="2369700"/>
            <a:ext cx="4787100" cy="23055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7" name="Shape 87"/>
          <p:cNvCxnSpPr/>
          <p:nvPr/>
        </p:nvCxnSpPr>
        <p:spPr>
          <a:xfrm>
            <a:off x="2619250" y="2069625"/>
            <a:ext cx="1208100" cy="260580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Uploading a PDB file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Browse the PDB website and download a PDB file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File -&gt; Open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/>
              <a:t>File -&gt; Get PDB</a:t>
            </a:r>
          </a:p>
          <a:p>
            <a:pPr indent="-342900" lvl="0" marL="457200">
              <a:spcBef>
                <a:spcPts val="0"/>
              </a:spcBef>
              <a:buSzPct val="100000"/>
            </a:pPr>
            <a:r>
              <a:rPr lang="en"/>
              <a:t>Command line: </a:t>
            </a:r>
            <a:r>
              <a:rPr b="1" lang="en"/>
              <a:t>fetch PDB-ID</a:t>
            </a: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Graphical menu : for each molecule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 </a:t>
            </a:r>
            <a:r>
              <a:rPr lang="en"/>
              <a:t>Show / hide specific molecules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2. What is “sele”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Make sure to act on the wanted molecule.</a:t>
            </a:r>
          </a:p>
        </p:txBody>
      </p:sp>
      <p:pic>
        <p:nvPicPr>
          <p:cNvPr descr="gui_1.png"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7275" y="1152475"/>
            <a:ext cx="5065024" cy="28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342050" y="929625"/>
            <a:ext cx="1802100" cy="963600"/>
          </a:xfrm>
          <a:prstGeom prst="ellipse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Representations (S=show)</a:t>
            </a:r>
          </a:p>
        </p:txBody>
      </p:sp>
      <p:pic>
        <p:nvPicPr>
          <p:cNvPr descr="gui_show.pn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413" y="445025"/>
            <a:ext cx="2047875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883" y="1313688"/>
            <a:ext cx="1458620" cy="17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2637" y="1338513"/>
            <a:ext cx="1348775" cy="170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6900" y="1327525"/>
            <a:ext cx="1274100" cy="172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3422500"/>
            <a:ext cx="1526875" cy="170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20175" y="3440150"/>
            <a:ext cx="1348775" cy="172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82200" y="3440150"/>
            <a:ext cx="1348800" cy="173352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489775" y="972225"/>
            <a:ext cx="1348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surface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233388" y="972225"/>
            <a:ext cx="1348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spheres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897588" y="1019200"/>
            <a:ext cx="1348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mesh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10">
            <a:alphaModFix/>
          </a:blip>
          <a:srcRect b="57386" l="0" r="82603" t="0"/>
          <a:stretch/>
        </p:blipFill>
        <p:spPr>
          <a:xfrm>
            <a:off x="3550550" y="1338524"/>
            <a:ext cx="1237216" cy="170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4921053" y="1019200"/>
            <a:ext cx="17301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mesh+cartoon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43813" y="3067975"/>
            <a:ext cx="1348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cartoon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2369100" y="3058500"/>
            <a:ext cx="1348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wire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3822963" y="3067975"/>
            <a:ext cx="13488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ribbon</a:t>
            </a:r>
          </a:p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Actions (A)</a:t>
            </a:r>
          </a:p>
        </p:txBody>
      </p:sp>
      <p:pic>
        <p:nvPicPr>
          <p:cNvPr descr="gui_action.png"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263" y="388600"/>
            <a:ext cx="2105025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11700" y="115247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preset-&gt; ligand_sites-&gt; transparent surface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700" y="1550375"/>
            <a:ext cx="1913137" cy="16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1767" y="3500054"/>
            <a:ext cx="2510286" cy="16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0647" y="3500050"/>
            <a:ext cx="2705375" cy="16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3840650" y="3193825"/>
            <a:ext cx="19131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preset-&gt; publication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902500" y="3193825"/>
            <a:ext cx="3195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Missing residues in the red loop</a:t>
            </a: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Hide (H)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gui_hide.png"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00" y="574675"/>
            <a:ext cx="20955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